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9" r:id="rId10"/>
    <p:sldId id="267" r:id="rId11"/>
    <p:sldId id="268" r:id="rId12"/>
    <p:sldId id="263" r:id="rId13"/>
    <p:sldId id="264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3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31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56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746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232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616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943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792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21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504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5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38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7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8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2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72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5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63B62F-6655-4024-AFE0-671DDB99931D}" type="datetimeFigureOut">
              <a:rPr lang="fr-FR" smtClean="0"/>
              <a:t>16/11/2017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0CE1C5B-E112-4F3F-A9FE-9192EFB25C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6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1.u-bordeaux.fr/pluginfile.php/271243/mod_resource/content/0/Poisson.pdf" TargetMode="External"/><Relationship Id="rId3" Type="http://schemas.openxmlformats.org/officeDocument/2006/relationships/hyperlink" Target="http://grail.cs.washington.edu/projects/photomontage/" TargetMode="External"/><Relationship Id="rId7" Type="http://schemas.openxmlformats.org/officeDocument/2006/relationships/hyperlink" Target="http://www.cs.huji.ac.il/~danix/hdr/hdrc.pdf" TargetMode="External"/><Relationship Id="rId2" Type="http://schemas.openxmlformats.org/officeDocument/2006/relationships/hyperlink" Target="http://kneecap.cs.berkeley.edu/papers/photomontage/photomontag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d.uwo.ca/~yuri/Papers/iccv01.pdf" TargetMode="External"/><Relationship Id="rId5" Type="http://schemas.openxmlformats.org/officeDocument/2006/relationships/hyperlink" Target="https://moodle1.u-bordeaux.fr/pluginfile.php/304243/mod_resource/content/2/GraphCuts.pdf" TargetMode="External"/><Relationship Id="rId4" Type="http://schemas.openxmlformats.org/officeDocument/2006/relationships/hyperlink" Target="http://grail.cs.washington.edu/projects/photomontage/release/photodocs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09816" y="1833149"/>
            <a:ext cx="10193207" cy="901813"/>
          </a:xfrm>
        </p:spPr>
        <p:txBody>
          <a:bodyPr>
            <a:noAutofit/>
          </a:bodyPr>
          <a:lstStyle/>
          <a:p>
            <a:r>
              <a:rPr lang="fr-FR" sz="4800" b="1" dirty="0" smtClean="0">
                <a:latin typeface="HelveticaNeueLT Std" panose="020B0604020202020204" pitchFamily="34" charset="0"/>
              </a:rPr>
              <a:t>Interactive Digital Photomontage</a:t>
            </a:r>
            <a:endParaRPr lang="fr-FR" sz="4800" b="1" dirty="0">
              <a:latin typeface="HelveticaNeueLT Std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976861" y="2908872"/>
            <a:ext cx="8526162" cy="1229382"/>
          </a:xfrm>
        </p:spPr>
        <p:txBody>
          <a:bodyPr>
            <a:normAutofit lnSpcReduction="10000"/>
          </a:bodyPr>
          <a:lstStyle/>
          <a:p>
            <a:r>
              <a:rPr lang="fr-FR" sz="1600" dirty="0" err="1">
                <a:latin typeface="HelveticaNeueLT Std" panose="020B0604020202020204" pitchFamily="34" charset="0"/>
              </a:rPr>
              <a:t>Aseem</a:t>
            </a:r>
            <a:r>
              <a:rPr lang="fr-FR" sz="1600" dirty="0">
                <a:latin typeface="HelveticaNeueLT Std" panose="020B0604020202020204" pitchFamily="34" charset="0"/>
              </a:rPr>
              <a:t> </a:t>
            </a:r>
            <a:r>
              <a:rPr lang="fr-FR" sz="1600" dirty="0" err="1">
                <a:latin typeface="HelveticaNeueLT Std" panose="020B0604020202020204" pitchFamily="34" charset="0"/>
              </a:rPr>
              <a:t>Agarwala</a:t>
            </a:r>
            <a:r>
              <a:rPr lang="fr-FR" sz="1600" dirty="0">
                <a:latin typeface="HelveticaNeueLT Std" panose="020B0604020202020204" pitchFamily="34" charset="0"/>
              </a:rPr>
              <a:t>, Mira </a:t>
            </a:r>
            <a:r>
              <a:rPr lang="fr-FR" sz="1600" dirty="0" err="1">
                <a:latin typeface="HelveticaNeueLT Std" panose="020B0604020202020204" pitchFamily="34" charset="0"/>
              </a:rPr>
              <a:t>Dontcheva</a:t>
            </a:r>
            <a:r>
              <a:rPr lang="fr-FR" sz="1600" dirty="0">
                <a:latin typeface="HelveticaNeueLT Std" panose="020B0604020202020204" pitchFamily="34" charset="0"/>
              </a:rPr>
              <a:t>, </a:t>
            </a:r>
            <a:r>
              <a:rPr lang="fr-FR" sz="1600" dirty="0" err="1">
                <a:latin typeface="HelveticaNeueLT Std" panose="020B0604020202020204" pitchFamily="34" charset="0"/>
              </a:rPr>
              <a:t>Maneesh</a:t>
            </a:r>
            <a:r>
              <a:rPr lang="fr-FR" sz="1600" dirty="0">
                <a:latin typeface="HelveticaNeueLT Std" panose="020B0604020202020204" pitchFamily="34" charset="0"/>
              </a:rPr>
              <a:t> </a:t>
            </a:r>
            <a:r>
              <a:rPr lang="fr-FR" sz="1600" dirty="0" err="1">
                <a:latin typeface="HelveticaNeueLT Std" panose="020B0604020202020204" pitchFamily="34" charset="0"/>
              </a:rPr>
              <a:t>Agrawala</a:t>
            </a:r>
            <a:r>
              <a:rPr lang="fr-FR" sz="1600" dirty="0">
                <a:latin typeface="HelveticaNeueLT Std" panose="020B0604020202020204" pitchFamily="34" charset="0"/>
              </a:rPr>
              <a:t>, Steven Drucker, Alex </a:t>
            </a:r>
            <a:r>
              <a:rPr lang="fr-FR" sz="1600" dirty="0" err="1">
                <a:latin typeface="HelveticaNeueLT Std" panose="020B0604020202020204" pitchFamily="34" charset="0"/>
              </a:rPr>
              <a:t>Colburn</a:t>
            </a:r>
            <a:r>
              <a:rPr lang="fr-FR" sz="1600" dirty="0">
                <a:latin typeface="HelveticaNeueLT Std" panose="020B0604020202020204" pitchFamily="34" charset="0"/>
              </a:rPr>
              <a:t>,</a:t>
            </a:r>
          </a:p>
          <a:p>
            <a:r>
              <a:rPr lang="fr-FR" sz="1600" dirty="0">
                <a:latin typeface="HelveticaNeueLT Std" panose="020B0604020202020204" pitchFamily="34" charset="0"/>
              </a:rPr>
              <a:t>Brian </a:t>
            </a:r>
            <a:r>
              <a:rPr lang="fr-FR" sz="1600" dirty="0" err="1">
                <a:latin typeface="HelveticaNeueLT Std" panose="020B0604020202020204" pitchFamily="34" charset="0"/>
              </a:rPr>
              <a:t>Curless</a:t>
            </a:r>
            <a:r>
              <a:rPr lang="fr-FR" sz="1600" dirty="0">
                <a:latin typeface="HelveticaNeueLT Std" panose="020B0604020202020204" pitchFamily="34" charset="0"/>
              </a:rPr>
              <a:t>, David </a:t>
            </a:r>
            <a:r>
              <a:rPr lang="fr-FR" sz="1600" dirty="0" err="1">
                <a:latin typeface="HelveticaNeueLT Std" panose="020B0604020202020204" pitchFamily="34" charset="0"/>
              </a:rPr>
              <a:t>Salesin</a:t>
            </a:r>
            <a:r>
              <a:rPr lang="fr-FR" sz="1600" dirty="0">
                <a:latin typeface="HelveticaNeueLT Std" panose="020B0604020202020204" pitchFamily="34" charset="0"/>
              </a:rPr>
              <a:t>, Michael Cohen</a:t>
            </a:r>
          </a:p>
          <a:p>
            <a:r>
              <a:rPr lang="fr-FR" sz="1600" dirty="0" err="1">
                <a:latin typeface="HelveticaNeueLT Std" panose="020B0604020202020204" pitchFamily="34" charset="0"/>
              </a:rPr>
              <a:t>University</a:t>
            </a:r>
            <a:r>
              <a:rPr lang="fr-FR" sz="1600" dirty="0">
                <a:latin typeface="HelveticaNeueLT Std" panose="020B0604020202020204" pitchFamily="34" charset="0"/>
              </a:rPr>
              <a:t> of Washington (US), Microsoft </a:t>
            </a:r>
            <a:r>
              <a:rPr lang="fr-FR" sz="1600" dirty="0" err="1">
                <a:latin typeface="HelveticaNeueLT Std" panose="020B0604020202020204" pitchFamily="34" charset="0"/>
              </a:rPr>
              <a:t>Research</a:t>
            </a:r>
            <a:r>
              <a:rPr lang="fr-FR" sz="1600" dirty="0">
                <a:latin typeface="HelveticaNeueLT Std" panose="020B0604020202020204" pitchFamily="34" charset="0"/>
              </a:rPr>
              <a:t> (US), 2004.</a:t>
            </a:r>
          </a:p>
          <a:p>
            <a:r>
              <a:rPr lang="fr-FR" sz="400" dirty="0">
                <a:latin typeface="HelveticaNeueLT Std" panose="020B0604020202020204" pitchFamily="34" charset="0"/>
              </a:rPr>
              <a:t/>
            </a:r>
            <a:br>
              <a:rPr lang="fr-FR" sz="400" dirty="0">
                <a:latin typeface="HelveticaNeueLT Std" panose="020B0604020202020204" pitchFamily="34" charset="0"/>
              </a:rPr>
            </a:br>
            <a:endParaRPr lang="fr-FR" sz="400" dirty="0">
              <a:latin typeface="HelveticaNeueLT Std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876580" y="4138254"/>
            <a:ext cx="5626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</a:rPr>
              <a:t>Ugo </a:t>
            </a:r>
            <a:r>
              <a:rPr lang="fr-FR" sz="1600" dirty="0" err="1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</a:rPr>
              <a:t>Schiapparelli</a:t>
            </a:r>
            <a:r>
              <a:rPr lang="fr-FR" sz="1600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</a:rPr>
              <a:t>, Axel Wolski</a:t>
            </a:r>
            <a:endParaRPr lang="fr-FR" sz="1600" dirty="0">
              <a:solidFill>
                <a:schemeClr val="accent1">
                  <a:lumMod val="75000"/>
                </a:schemeClr>
              </a:solidFill>
              <a:latin typeface="HelveticaNeueLT Std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37405" y="4476808"/>
            <a:ext cx="466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 err="1" smtClean="0">
                <a:latin typeface="HelveticaNeueLT Std" panose="020B0604020202020204" pitchFamily="34" charset="0"/>
              </a:rPr>
              <a:t>Aurelie</a:t>
            </a:r>
            <a:r>
              <a:rPr lang="fr-FR" sz="1400" dirty="0" smtClean="0">
                <a:latin typeface="HelveticaNeueLT Std" panose="020B0604020202020204" pitchFamily="34" charset="0"/>
              </a:rPr>
              <a:t>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Bugeau</a:t>
            </a:r>
            <a:endParaRPr lang="fr-FR" sz="1400" dirty="0" smtClean="0">
              <a:latin typeface="HelveticaNeueLT Std" panose="020B0604020202020204" pitchFamily="34" charset="0"/>
            </a:endParaRPr>
          </a:p>
          <a:p>
            <a:pPr algn="r"/>
            <a:r>
              <a:rPr lang="fr-FR" sz="1400" dirty="0" smtClean="0">
                <a:latin typeface="HelveticaNeueLT Std" panose="020B0604020202020204" pitchFamily="34" charset="0"/>
              </a:rPr>
              <a:t>17/11/2017 Advanced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Methods</a:t>
            </a:r>
            <a:r>
              <a:rPr lang="fr-FR" sz="1400" dirty="0" smtClean="0">
                <a:latin typeface="HelveticaNeueLT Std" panose="020B0604020202020204" pitchFamily="34" charset="0"/>
              </a:rPr>
              <a:t> for Image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Processing</a:t>
            </a:r>
            <a:endParaRPr lang="fr-FR" sz="14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6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7751" y="413951"/>
            <a:ext cx="10018713" cy="739346"/>
          </a:xfrm>
        </p:spPr>
        <p:txBody>
          <a:bodyPr>
            <a:normAutofit fontScale="90000"/>
          </a:bodyPr>
          <a:lstStyle/>
          <a:p>
            <a:r>
              <a:rPr lang="fr-FR" sz="2400" b="1" dirty="0" err="1" smtClean="0">
                <a:latin typeface="HelveticaNeueLT Std" panose="020B0604020202020204" pitchFamily="34" charset="0"/>
              </a:rPr>
              <a:t>Stroboscopic</a:t>
            </a:r>
            <a:r>
              <a:rPr lang="fr-FR" sz="2400" b="1" dirty="0" smtClean="0">
                <a:latin typeface="HelveticaNeueLT Std" panose="020B0604020202020204" pitchFamily="34" charset="0"/>
              </a:rPr>
              <a:t> </a:t>
            </a:r>
            <a:r>
              <a:rPr lang="fr-FR" sz="2400" b="1" dirty="0" err="1" smtClean="0">
                <a:latin typeface="HelveticaNeueLT Std" panose="020B0604020202020204" pitchFamily="34" charset="0"/>
              </a:rPr>
              <a:t>visualization</a:t>
            </a:r>
            <a:r>
              <a:rPr lang="fr-FR" sz="2400" b="1" dirty="0" smtClean="0">
                <a:latin typeface="HelveticaNeueLT Std" panose="020B0604020202020204" pitchFamily="34" charset="0"/>
              </a:rPr>
              <a:t> of </a:t>
            </a:r>
            <a:r>
              <a:rPr lang="fr-FR" sz="2400" b="1" dirty="0" err="1" smtClean="0">
                <a:latin typeface="HelveticaNeueLT Std" panose="020B0604020202020204" pitchFamily="34" charset="0"/>
              </a:rPr>
              <a:t>movement</a:t>
            </a:r>
            <a:r>
              <a:rPr lang="fr-FR" sz="2400" b="1" dirty="0" smtClean="0">
                <a:latin typeface="HelveticaNeueLT Std" panose="020B0604020202020204" pitchFamily="34" charset="0"/>
              </a:rPr>
              <a:t/>
            </a:r>
            <a:br>
              <a:rPr lang="fr-FR" sz="2400" b="1" dirty="0" smtClean="0">
                <a:latin typeface="HelveticaNeueLT Std" panose="020B0604020202020204" pitchFamily="34" charset="0"/>
              </a:rPr>
            </a:br>
            <a:r>
              <a:rPr lang="fr-FR" sz="2400" b="1" dirty="0" smtClean="0">
                <a:latin typeface="HelveticaNeueLT Std" panose="020B0604020202020204" pitchFamily="34" charset="0"/>
              </a:rPr>
              <a:t>Clean-plate production</a:t>
            </a:r>
            <a:endParaRPr lang="fr-FR" sz="2400" b="1" dirty="0">
              <a:latin typeface="HelveticaNeueLT Std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2" y="1638018"/>
            <a:ext cx="11948094" cy="38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7751" y="413951"/>
            <a:ext cx="10018713" cy="574589"/>
          </a:xfrm>
        </p:spPr>
        <p:txBody>
          <a:bodyPr>
            <a:normAutofit/>
          </a:bodyPr>
          <a:lstStyle/>
          <a:p>
            <a:r>
              <a:rPr lang="fr-FR" sz="2400" b="1" dirty="0" err="1" smtClean="0">
                <a:latin typeface="HelveticaNeueLT Std" panose="020B0604020202020204" pitchFamily="34" charset="0"/>
              </a:rPr>
              <a:t>Panoramic</a:t>
            </a:r>
            <a:r>
              <a:rPr lang="fr-FR" sz="2400" b="1" dirty="0" smtClean="0">
                <a:latin typeface="HelveticaNeueLT Std" panose="020B0604020202020204" pitchFamily="34" charset="0"/>
              </a:rPr>
              <a:t> </a:t>
            </a:r>
            <a:r>
              <a:rPr lang="fr-FR" sz="2400" b="1" dirty="0" err="1" smtClean="0">
                <a:latin typeface="HelveticaNeueLT Std" panose="020B0604020202020204" pitchFamily="34" charset="0"/>
              </a:rPr>
              <a:t>stitching</a:t>
            </a:r>
            <a:endParaRPr lang="fr-FR" sz="2400" b="1" dirty="0">
              <a:latin typeface="HelveticaNeueLT Std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39" y="1132676"/>
            <a:ext cx="6163535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6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2547" y="916460"/>
            <a:ext cx="10018713" cy="805249"/>
          </a:xfrm>
        </p:spPr>
        <p:txBody>
          <a:bodyPr/>
          <a:lstStyle/>
          <a:p>
            <a:r>
              <a:rPr lang="fr-FR" dirty="0">
                <a:latin typeface="HelveticaNeueLT Std" panose="020B0604020202020204" pitchFamily="34" charset="0"/>
              </a:rPr>
              <a:t>C</a:t>
            </a:r>
            <a:r>
              <a:rPr lang="fr-FR" dirty="0" smtClean="0">
                <a:latin typeface="HelveticaNeueLT Std" panose="020B0604020202020204" pitchFamily="34" charset="0"/>
              </a:rPr>
              <a:t>onclusions</a:t>
            </a:r>
            <a:endParaRPr lang="fr-FR" dirty="0">
              <a:latin typeface="HelveticaNeueLT Std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04440" y="2238631"/>
            <a:ext cx="10018713" cy="3124201"/>
          </a:xfrm>
        </p:spPr>
        <p:txBody>
          <a:bodyPr anchor="t">
            <a:normAutofit lnSpcReduction="10000"/>
          </a:bodyPr>
          <a:lstStyle/>
          <a:p>
            <a:r>
              <a:rPr lang="fr-FR" sz="2000" dirty="0" err="1" smtClean="0">
                <a:latin typeface="HelveticaNeueLT Std" panose="020B0604020202020204" pitchFamily="34" charset="0"/>
              </a:rPr>
              <a:t>Advantages</a:t>
            </a:r>
            <a:r>
              <a:rPr lang="fr-FR" sz="2000" dirty="0" smtClean="0">
                <a:latin typeface="HelveticaNeueLT Std" panose="020B0604020202020204" pitchFamily="34" charset="0"/>
              </a:rPr>
              <a:t>:</a:t>
            </a:r>
          </a:p>
          <a:p>
            <a:pPr lvl="1">
              <a:buFontTx/>
              <a:buChar char="-"/>
            </a:pPr>
            <a:r>
              <a:rPr lang="fr-FR" sz="1600" dirty="0" err="1" smtClean="0">
                <a:latin typeface="HelveticaNeueLT Std" panose="020B0604020202020204" pitchFamily="34" charset="0"/>
              </a:rPr>
              <a:t>Easily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smtClean="0">
                <a:latin typeface="HelveticaNeueLT Std" panose="020B0604020202020204" pitchFamily="34" charset="0"/>
              </a:rPr>
              <a:t>and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quickly</a:t>
            </a:r>
            <a:r>
              <a:rPr lang="fr-FR" sz="1600" dirty="0" smtClean="0">
                <a:latin typeface="HelveticaNeueLT Std" panose="020B0604020202020204" pitchFamily="34" charset="0"/>
              </a:rPr>
              <a:t> to use</a:t>
            </a:r>
          </a:p>
          <a:p>
            <a:pPr lvl="1">
              <a:buFontTx/>
              <a:buChar char="-"/>
            </a:pPr>
            <a:r>
              <a:rPr lang="fr-FR" sz="1600" dirty="0">
                <a:latin typeface="HelveticaNeueLT Std" panose="020B0604020202020204" pitchFamily="34" charset="0"/>
              </a:rPr>
              <a:t>A </a:t>
            </a:r>
            <a:r>
              <a:rPr lang="fr-FR" sz="1600" dirty="0" err="1">
                <a:latin typeface="HelveticaNeueLT Std" panose="020B0604020202020204" pitchFamily="34" charset="0"/>
              </a:rPr>
              <a:t>wide</a:t>
            </a:r>
            <a:r>
              <a:rPr lang="fr-FR" sz="1600" dirty="0">
                <a:latin typeface="HelveticaNeueLT Std" panose="020B0604020202020204" pitchFamily="34" charset="0"/>
              </a:rPr>
              <a:t> </a:t>
            </a:r>
            <a:r>
              <a:rPr lang="fr-FR" sz="1600" dirty="0" err="1">
                <a:latin typeface="HelveticaNeueLT Std" panose="020B0604020202020204" pitchFamily="34" charset="0"/>
              </a:rPr>
              <a:t>variety</a:t>
            </a:r>
            <a:r>
              <a:rPr lang="fr-FR" sz="1600" dirty="0">
                <a:latin typeface="HelveticaNeueLT Std" panose="020B0604020202020204" pitchFamily="34" charset="0"/>
              </a:rPr>
              <a:t> </a:t>
            </a:r>
            <a:r>
              <a:rPr lang="fr-FR" sz="1600" dirty="0" smtClean="0">
                <a:latin typeface="HelveticaNeueLT Std" panose="020B0604020202020204" pitchFamily="34" charset="0"/>
              </a:rPr>
              <a:t>of applications</a:t>
            </a:r>
          </a:p>
          <a:p>
            <a:r>
              <a:rPr lang="fr-FR" sz="2000" dirty="0" smtClean="0">
                <a:latin typeface="HelveticaNeueLT Std" panose="020B0604020202020204" pitchFamily="34" charset="0"/>
              </a:rPr>
              <a:t>Drawbacks:</a:t>
            </a:r>
          </a:p>
          <a:p>
            <a:pPr lvl="1">
              <a:buFontTx/>
              <a:buChar char="-"/>
            </a:pPr>
            <a:r>
              <a:rPr lang="fr-FR" sz="1600" dirty="0" err="1" smtClean="0">
                <a:latin typeface="HelveticaNeueLT Std" panose="020B0604020202020204" pitchFamily="34" charset="0"/>
              </a:rPr>
              <a:t>Need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similar</a:t>
            </a:r>
            <a:r>
              <a:rPr lang="fr-FR" sz="1600" dirty="0" smtClean="0">
                <a:latin typeface="HelveticaNeueLT Std" panose="020B0604020202020204" pitchFamily="34" charset="0"/>
              </a:rPr>
              <a:t> images</a:t>
            </a:r>
          </a:p>
          <a:p>
            <a:r>
              <a:rPr lang="fr-FR" sz="2000" dirty="0" smtClean="0">
                <a:latin typeface="HelveticaNeueLT Std" panose="020B0604020202020204" pitchFamily="34" charset="0"/>
              </a:rPr>
              <a:t>Future:</a:t>
            </a:r>
          </a:p>
          <a:p>
            <a:pPr lvl="1">
              <a:buFontTx/>
              <a:buChar char="-"/>
            </a:pPr>
            <a:r>
              <a:rPr lang="fr-FR" sz="1600" dirty="0" err="1" smtClean="0">
                <a:latin typeface="HelveticaNeueLT Std" panose="020B0604020202020204" pitchFamily="34" charset="0"/>
              </a:rPr>
              <a:t>Apply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this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approach</a:t>
            </a:r>
            <a:r>
              <a:rPr lang="fr-FR" sz="1600" dirty="0" smtClean="0">
                <a:latin typeface="HelveticaNeueLT Std" panose="020B0604020202020204" pitchFamily="34" charset="0"/>
              </a:rPr>
              <a:t> to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other</a:t>
            </a:r>
            <a:r>
              <a:rPr lang="fr-FR" sz="1600" dirty="0" smtClean="0">
                <a:latin typeface="HelveticaNeueLT Std" panose="020B0604020202020204" pitchFamily="34" charset="0"/>
              </a:rPr>
              <a:t> type of data (2.5D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layered</a:t>
            </a:r>
            <a:r>
              <a:rPr lang="fr-FR" sz="1600" dirty="0" smtClean="0">
                <a:latin typeface="HelveticaNeueLT Std" panose="020B0604020202020204" pitchFamily="34" charset="0"/>
              </a:rPr>
              <a:t> images, 3D volumes, …)</a:t>
            </a:r>
          </a:p>
          <a:p>
            <a:pPr lvl="1">
              <a:buFontTx/>
              <a:buChar char="-"/>
            </a:pPr>
            <a:r>
              <a:rPr lang="fr-FR" sz="1600" dirty="0" err="1">
                <a:latin typeface="HelveticaNeueLT Std" panose="020B0604020202020204" pitchFamily="34" charset="0"/>
              </a:rPr>
              <a:t>M</a:t>
            </a:r>
            <a:r>
              <a:rPr lang="fr-FR" sz="1600" dirty="0" err="1" smtClean="0">
                <a:latin typeface="HelveticaNeueLT Std" panose="020B0604020202020204" pitchFamily="34" charset="0"/>
              </a:rPr>
              <a:t>any</a:t>
            </a:r>
            <a:r>
              <a:rPr lang="fr-FR" sz="1600" dirty="0" smtClean="0">
                <a:latin typeface="HelveticaNeueLT Std" panose="020B0604020202020204" pitchFamily="34" charset="0"/>
              </a:rPr>
              <a:t> more applications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could</a:t>
            </a:r>
            <a:r>
              <a:rPr lang="fr-FR" sz="1600" dirty="0" smtClean="0">
                <a:latin typeface="HelveticaNeueLT Std" panose="020B0604020202020204" pitchFamily="34" charset="0"/>
              </a:rPr>
              <a:t> use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this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approach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pPr>
              <a:buFontTx/>
              <a:buChar char="-"/>
            </a:pPr>
            <a:endParaRPr lang="fr-FR" dirty="0" smtClean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00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97477"/>
            <a:ext cx="10018713" cy="846438"/>
          </a:xfrm>
        </p:spPr>
        <p:txBody>
          <a:bodyPr/>
          <a:lstStyle/>
          <a:p>
            <a:r>
              <a:rPr lang="fr-FR" dirty="0" err="1">
                <a:latin typeface="HelveticaNeueLT Std" panose="020B0604020202020204" pitchFamily="34" charset="0"/>
              </a:rPr>
              <a:t>R</a:t>
            </a:r>
            <a:r>
              <a:rPr lang="fr-FR" dirty="0" err="1" smtClean="0">
                <a:latin typeface="HelveticaNeueLT Std" panose="020B0604020202020204" pitchFamily="34" charset="0"/>
              </a:rPr>
              <a:t>eferences</a:t>
            </a:r>
            <a:endParaRPr lang="fr-FR" dirty="0">
              <a:latin typeface="HelveticaNeueLT Std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22854"/>
            <a:ext cx="10018713" cy="4341341"/>
          </a:xfrm>
        </p:spPr>
        <p:txBody>
          <a:bodyPr anchor="t">
            <a:normAutofit/>
          </a:bodyPr>
          <a:lstStyle/>
          <a:p>
            <a:r>
              <a:rPr lang="fr-FR" sz="1600" dirty="0">
                <a:latin typeface="HelveticaNeueLT Std" panose="020B0604020202020204" pitchFamily="34" charset="0"/>
              </a:rPr>
              <a:t>A. </a:t>
            </a:r>
            <a:r>
              <a:rPr lang="fr-FR" sz="1600" dirty="0" err="1">
                <a:latin typeface="HelveticaNeueLT Std" panose="020B0604020202020204" pitchFamily="34" charset="0"/>
              </a:rPr>
              <a:t>Agarwala</a:t>
            </a:r>
            <a:r>
              <a:rPr lang="fr-FR" sz="1600" dirty="0">
                <a:latin typeface="HelveticaNeueLT Std" panose="020B0604020202020204" pitchFamily="34" charset="0"/>
              </a:rPr>
              <a:t>, M. </a:t>
            </a:r>
            <a:r>
              <a:rPr lang="fr-FR" sz="1600" dirty="0" err="1">
                <a:latin typeface="HelveticaNeueLT Std" panose="020B0604020202020204" pitchFamily="34" charset="0"/>
              </a:rPr>
              <a:t>Dontcheva</a:t>
            </a:r>
            <a:r>
              <a:rPr lang="fr-FR" sz="1600" dirty="0">
                <a:latin typeface="HelveticaNeueLT Std" panose="020B0604020202020204" pitchFamily="34" charset="0"/>
              </a:rPr>
              <a:t>, M. </a:t>
            </a:r>
            <a:r>
              <a:rPr lang="fr-FR" sz="1600" dirty="0" err="1">
                <a:latin typeface="HelveticaNeueLT Std" panose="020B0604020202020204" pitchFamily="34" charset="0"/>
              </a:rPr>
              <a:t>Agrawala</a:t>
            </a:r>
            <a:r>
              <a:rPr lang="fr-FR" sz="1600" dirty="0">
                <a:latin typeface="HelveticaNeueLT Std" panose="020B0604020202020204" pitchFamily="34" charset="0"/>
              </a:rPr>
              <a:t>, S. </a:t>
            </a:r>
            <a:r>
              <a:rPr lang="fr-FR" sz="1600" dirty="0" smtClean="0">
                <a:latin typeface="HelveticaNeueLT Std" panose="020B0604020202020204" pitchFamily="34" charset="0"/>
              </a:rPr>
              <a:t>Drucker and </a:t>
            </a:r>
            <a:r>
              <a:rPr lang="fr-FR" sz="1600" dirty="0">
                <a:latin typeface="HelveticaNeueLT Std" panose="020B0604020202020204" pitchFamily="34" charset="0"/>
              </a:rPr>
              <a:t>A. </a:t>
            </a:r>
            <a:r>
              <a:rPr lang="fr-FR" sz="1600" dirty="0" err="1">
                <a:latin typeface="HelveticaNeueLT Std" panose="020B0604020202020204" pitchFamily="34" charset="0"/>
              </a:rPr>
              <a:t>Colburn</a:t>
            </a:r>
            <a:r>
              <a:rPr lang="fr-FR" sz="1600" dirty="0">
                <a:latin typeface="HelveticaNeueLT Std" panose="020B0604020202020204" pitchFamily="34" charset="0"/>
              </a:rPr>
              <a:t>, "Interactive Digital Photomontage", SIGGRAPH, </a:t>
            </a:r>
            <a:r>
              <a:rPr lang="fr-FR" sz="1600" dirty="0" smtClean="0">
                <a:latin typeface="HelveticaNeueLT Std" panose="020B0604020202020204" pitchFamily="34" charset="0"/>
              </a:rPr>
              <a:t>2004 </a:t>
            </a:r>
            <a:r>
              <a:rPr lang="fr-FR" sz="1600" u="sng" dirty="0" smtClean="0">
                <a:latin typeface="HelveticaNeueLT Std" panose="020B0604020202020204" pitchFamily="34" charset="0"/>
                <a:hlinkClick r:id="rId2"/>
              </a:rPr>
              <a:t>http</a:t>
            </a:r>
            <a:r>
              <a:rPr lang="fr-FR" sz="1600" u="sng" dirty="0">
                <a:latin typeface="HelveticaNeueLT Std" panose="020B0604020202020204" pitchFamily="34" charset="0"/>
                <a:hlinkClick r:id="rId2"/>
              </a:rPr>
              <a:t>://</a:t>
            </a:r>
            <a:r>
              <a:rPr lang="fr-FR" sz="1600" u="sng" dirty="0" smtClean="0">
                <a:latin typeface="HelveticaNeueLT Std" panose="020B0604020202020204" pitchFamily="34" charset="0"/>
                <a:hlinkClick r:id="rId2"/>
              </a:rPr>
              <a:t>kneecap.cs.berkeley.edu/papers/photomontage/photomontage.pdf</a:t>
            </a:r>
            <a:endParaRPr lang="fr-FR" sz="1600" u="sng" dirty="0" smtClean="0">
              <a:latin typeface="HelveticaNeueLT Std" panose="020B0604020202020204" pitchFamily="34" charset="0"/>
            </a:endParaRPr>
          </a:p>
          <a:p>
            <a:r>
              <a:rPr lang="fr-FR" sz="1600" dirty="0">
                <a:latin typeface="HelveticaNeueLT Std" panose="020B0604020202020204" pitchFamily="34" charset="0"/>
                <a:hlinkClick r:id="rId3"/>
              </a:rPr>
              <a:t>http://grail.cs.washington.edu/projects/photomontage</a:t>
            </a:r>
            <a:r>
              <a:rPr lang="fr-FR" sz="1600" dirty="0" smtClean="0">
                <a:latin typeface="HelveticaNeueLT Std" panose="020B0604020202020204" pitchFamily="34" charset="0"/>
                <a:hlinkClick r:id="rId3"/>
              </a:rPr>
              <a:t>/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r>
              <a:rPr lang="fr-FR" sz="1600" dirty="0" smtClean="0">
                <a:latin typeface="HelveticaNeueLT Std" panose="020B0604020202020204" pitchFamily="34" charset="0"/>
              </a:rPr>
              <a:t>Documentation of photomontage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framework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smtClean="0">
                <a:latin typeface="HelveticaNeueLT Std" panose="020B0604020202020204" pitchFamily="34" charset="0"/>
                <a:hlinkClick r:id="rId4"/>
              </a:rPr>
              <a:t>http</a:t>
            </a:r>
            <a:r>
              <a:rPr lang="fr-FR" sz="1600" dirty="0">
                <a:latin typeface="HelveticaNeueLT Std" panose="020B0604020202020204" pitchFamily="34" charset="0"/>
                <a:hlinkClick r:id="rId4"/>
              </a:rPr>
              <a:t>://</a:t>
            </a:r>
            <a:r>
              <a:rPr lang="fr-FR" sz="1600" dirty="0" smtClean="0">
                <a:latin typeface="HelveticaNeueLT Std" panose="020B0604020202020204" pitchFamily="34" charset="0"/>
                <a:hlinkClick r:id="rId4"/>
              </a:rPr>
              <a:t>grail.cs.washington.edu/projects/photomontage/release/photodocs/index.html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r>
              <a:rPr lang="fr-FR" sz="1600" dirty="0" smtClean="0">
                <a:latin typeface="HelveticaNeueLT Std" panose="020B0604020202020204" pitchFamily="34" charset="0"/>
              </a:rPr>
              <a:t>Graph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Cuts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smtClean="0">
                <a:latin typeface="HelveticaNeueLT Std" panose="020B0604020202020204" pitchFamily="34" charset="0"/>
                <a:hlinkClick r:id="rId5"/>
              </a:rPr>
              <a:t>https://moodle1.u-bordeaux.fr/pluginfile.php/304243/mod_resource/content/2/GraphCuts.pdf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r>
              <a:rPr lang="en-US" sz="1600" dirty="0">
                <a:latin typeface="HelveticaNeueLT Std" panose="020B0604020202020204" pitchFamily="34" charset="0"/>
              </a:rPr>
              <a:t>Y. </a:t>
            </a:r>
            <a:r>
              <a:rPr lang="en-US" sz="1600" dirty="0" err="1">
                <a:latin typeface="HelveticaNeueLT Std" panose="020B0604020202020204" pitchFamily="34" charset="0"/>
              </a:rPr>
              <a:t>Boykov</a:t>
            </a:r>
            <a:r>
              <a:rPr lang="en-US" sz="1600" dirty="0">
                <a:latin typeface="HelveticaNeueLT Std" panose="020B0604020202020204" pitchFamily="34" charset="0"/>
              </a:rPr>
              <a:t> and M.-P. Jolly,  "Interactive Graph Cuts for Optimal Boundary &amp; Region Segmentation of Objects in N-D Images", ICCV, </a:t>
            </a:r>
            <a:r>
              <a:rPr lang="en-US" sz="1600" dirty="0" smtClean="0">
                <a:latin typeface="HelveticaNeueLT Std" panose="020B0604020202020204" pitchFamily="34" charset="0"/>
              </a:rPr>
              <a:t>2001 </a:t>
            </a:r>
            <a:r>
              <a:rPr lang="fr-FR" sz="1600" dirty="0" smtClean="0">
                <a:latin typeface="HelveticaNeueLT Std" panose="020B0604020202020204" pitchFamily="34" charset="0"/>
                <a:hlinkClick r:id="rId6"/>
              </a:rPr>
              <a:t>http</a:t>
            </a:r>
            <a:r>
              <a:rPr lang="fr-FR" sz="1600" dirty="0">
                <a:latin typeface="HelveticaNeueLT Std" panose="020B0604020202020204" pitchFamily="34" charset="0"/>
                <a:hlinkClick r:id="rId6"/>
              </a:rPr>
              <a:t>://www.csd.uwo.ca/~</a:t>
            </a:r>
            <a:r>
              <a:rPr lang="fr-FR" sz="1600" dirty="0" smtClean="0">
                <a:latin typeface="HelveticaNeueLT Std" panose="020B0604020202020204" pitchFamily="34" charset="0"/>
                <a:hlinkClick r:id="rId6"/>
              </a:rPr>
              <a:t>yuri/Papers/iccv01.pdf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r>
              <a:rPr lang="en-US" sz="1600" dirty="0" smtClean="0">
                <a:latin typeface="HelveticaNeueLT Std" panose="020B0604020202020204" pitchFamily="34" charset="0"/>
              </a:rPr>
              <a:t>R. </a:t>
            </a:r>
            <a:r>
              <a:rPr lang="en-US" sz="1600" dirty="0" err="1" smtClean="0">
                <a:latin typeface="HelveticaNeueLT Std" panose="020B0604020202020204" pitchFamily="34" charset="0"/>
              </a:rPr>
              <a:t>Fattal</a:t>
            </a:r>
            <a:r>
              <a:rPr lang="en-US" sz="1600" dirty="0" smtClean="0">
                <a:latin typeface="HelveticaNeueLT Std" panose="020B0604020202020204" pitchFamily="34" charset="0"/>
              </a:rPr>
              <a:t>, </a:t>
            </a:r>
            <a:r>
              <a:rPr lang="en-US" sz="1600" dirty="0" smtClean="0">
                <a:latin typeface="HelveticaNeueLT Std" panose="020B0604020202020204" pitchFamily="34" charset="0"/>
              </a:rPr>
              <a:t>D. </a:t>
            </a:r>
            <a:r>
              <a:rPr lang="en-US" sz="1600" dirty="0" err="1" smtClean="0">
                <a:latin typeface="HelveticaNeueLT Std" panose="020B0604020202020204" pitchFamily="34" charset="0"/>
              </a:rPr>
              <a:t>Lischinski</a:t>
            </a:r>
            <a:r>
              <a:rPr lang="en-US" sz="1600" dirty="0" smtClean="0">
                <a:latin typeface="HelveticaNeueLT Std" panose="020B0604020202020204" pitchFamily="34" charset="0"/>
              </a:rPr>
              <a:t> </a:t>
            </a:r>
            <a:r>
              <a:rPr lang="en-US" sz="1600" dirty="0" smtClean="0">
                <a:latin typeface="HelveticaNeueLT Std" panose="020B0604020202020204" pitchFamily="34" charset="0"/>
              </a:rPr>
              <a:t>and M. </a:t>
            </a:r>
            <a:r>
              <a:rPr lang="en-US" sz="1600" smtClean="0">
                <a:latin typeface="HelveticaNeueLT Std" panose="020B0604020202020204" pitchFamily="34" charset="0"/>
              </a:rPr>
              <a:t>Werman, </a:t>
            </a:r>
            <a:r>
              <a:rPr lang="en-US" sz="1600" dirty="0" smtClean="0">
                <a:latin typeface="HelveticaNeueLT Std" panose="020B0604020202020204" pitchFamily="34" charset="0"/>
              </a:rPr>
              <a:t>“Gradient </a:t>
            </a:r>
            <a:r>
              <a:rPr lang="en-US" sz="1600" dirty="0">
                <a:latin typeface="HelveticaNeueLT Std" panose="020B0604020202020204" pitchFamily="34" charset="0"/>
              </a:rPr>
              <a:t>domain high dynamic range </a:t>
            </a:r>
            <a:r>
              <a:rPr lang="en-US" sz="1600" dirty="0" smtClean="0">
                <a:latin typeface="HelveticaNeueLT Std" panose="020B0604020202020204" pitchFamily="34" charset="0"/>
              </a:rPr>
              <a:t>compression”, SCSE, 2002 </a:t>
            </a:r>
            <a:r>
              <a:rPr lang="en-US" sz="1600" u="sng" dirty="0" smtClean="0">
                <a:latin typeface="HelveticaNeueLT Std" panose="020B0604020202020204" pitchFamily="34" charset="0"/>
                <a:hlinkClick r:id="rId7"/>
              </a:rPr>
              <a:t>http</a:t>
            </a:r>
            <a:r>
              <a:rPr lang="en-US" sz="1600" u="sng" dirty="0">
                <a:latin typeface="HelveticaNeueLT Std" panose="020B0604020202020204" pitchFamily="34" charset="0"/>
                <a:hlinkClick r:id="rId7"/>
              </a:rPr>
              <a:t>://www.cs.huji.ac.il/~</a:t>
            </a:r>
            <a:r>
              <a:rPr lang="en-US" sz="1600" u="sng" dirty="0" smtClean="0">
                <a:latin typeface="HelveticaNeueLT Std" panose="020B0604020202020204" pitchFamily="34" charset="0"/>
                <a:hlinkClick r:id="rId7"/>
              </a:rPr>
              <a:t>danix/hdr/hdrc.pdf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r>
              <a:rPr lang="fr-FR" sz="1600" dirty="0" smtClean="0">
                <a:latin typeface="HelveticaNeueLT Std" panose="020B0604020202020204" pitchFamily="34" charset="0"/>
              </a:rPr>
              <a:t>Poisson </a:t>
            </a:r>
            <a:r>
              <a:rPr lang="fr-FR" sz="1600" dirty="0">
                <a:latin typeface="HelveticaNeueLT Std" panose="020B0604020202020204" pitchFamily="34" charset="0"/>
                <a:hlinkClick r:id="rId8"/>
              </a:rPr>
              <a:t>https://</a:t>
            </a:r>
            <a:r>
              <a:rPr lang="fr-FR" sz="1600" dirty="0" smtClean="0">
                <a:latin typeface="HelveticaNeueLT Std" panose="020B0604020202020204" pitchFamily="34" charset="0"/>
                <a:hlinkClick r:id="rId8"/>
              </a:rPr>
              <a:t>moodle1.u-bordeaux.fr/pluginfile.php/271243/mod_resource/content/0/Poisson.pdf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endParaRPr lang="fr-FR" sz="16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5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92765" y="2358515"/>
            <a:ext cx="6003885" cy="312420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HelveticaNeueLT Std" panose="020B0604020202020204" pitchFamily="34" charset="0"/>
              </a:rPr>
              <a:t>Interactive photomontage </a:t>
            </a:r>
            <a:r>
              <a:rPr lang="fr-FR" dirty="0" err="1" smtClean="0">
                <a:latin typeface="HelveticaNeueLT Std" panose="020B0604020202020204" pitchFamily="34" charset="0"/>
              </a:rPr>
              <a:t>framework</a:t>
            </a:r>
            <a:endParaRPr lang="fr-FR" dirty="0" smtClean="0">
              <a:latin typeface="HelveticaNeueLT Std" panose="020B0604020202020204" pitchFamily="34" charset="0"/>
            </a:endParaRPr>
          </a:p>
          <a:p>
            <a:r>
              <a:rPr lang="fr-FR" dirty="0" smtClean="0">
                <a:latin typeface="HelveticaNeueLT Std" panose="020B0604020202020204" pitchFamily="34" charset="0"/>
              </a:rPr>
              <a:t>A </a:t>
            </a:r>
            <a:r>
              <a:rPr lang="fr-FR" dirty="0" err="1" smtClean="0">
                <a:latin typeface="HelveticaNeueLT Std" panose="020B0604020202020204" pitchFamily="34" charset="0"/>
              </a:rPr>
              <a:t>wide</a:t>
            </a:r>
            <a:r>
              <a:rPr lang="fr-FR" dirty="0" smtClean="0">
                <a:latin typeface="HelveticaNeueLT Std" panose="020B0604020202020204" pitchFamily="34" charset="0"/>
              </a:rPr>
              <a:t> </a:t>
            </a:r>
            <a:r>
              <a:rPr lang="fr-FR" dirty="0" err="1" smtClean="0">
                <a:latin typeface="HelveticaNeueLT Std" panose="020B0604020202020204" pitchFamily="34" charset="0"/>
              </a:rPr>
              <a:t>variety</a:t>
            </a:r>
            <a:r>
              <a:rPr lang="fr-FR" dirty="0" smtClean="0">
                <a:latin typeface="HelveticaNeueLT Std" panose="020B0604020202020204" pitchFamily="34" charset="0"/>
              </a:rPr>
              <a:t> of objectives</a:t>
            </a:r>
          </a:p>
          <a:p>
            <a:r>
              <a:rPr lang="fr-FR" dirty="0" err="1" smtClean="0">
                <a:latin typeface="HelveticaNeueLT Std" panose="020B0604020202020204" pitchFamily="34" charset="0"/>
              </a:rPr>
              <a:t>Algorithms</a:t>
            </a:r>
            <a:r>
              <a:rPr lang="fr-FR" dirty="0" smtClean="0">
                <a:latin typeface="HelveticaNeueLT Std" panose="020B0604020202020204" pitchFamily="34" charset="0"/>
              </a:rPr>
              <a:t> </a:t>
            </a:r>
            <a:r>
              <a:rPr lang="fr-FR" dirty="0" err="1" smtClean="0">
                <a:latin typeface="HelveticaNeueLT Std" panose="020B0604020202020204" pitchFamily="34" charset="0"/>
              </a:rPr>
              <a:t>using</a:t>
            </a:r>
            <a:r>
              <a:rPr lang="fr-FR" dirty="0" smtClean="0">
                <a:latin typeface="HelveticaNeueLT Std" panose="020B0604020202020204" pitchFamily="34" charset="0"/>
              </a:rPr>
              <a:t>:</a:t>
            </a:r>
          </a:p>
          <a:p>
            <a:pPr lvl="1">
              <a:buFontTx/>
              <a:buChar char="-"/>
            </a:pPr>
            <a:r>
              <a:rPr lang="fr-FR" sz="1600" dirty="0" smtClean="0">
                <a:latin typeface="HelveticaNeueLT Std" panose="020B0604020202020204" pitchFamily="34" charset="0"/>
              </a:rPr>
              <a:t>Graph-</a:t>
            </a:r>
            <a:r>
              <a:rPr lang="fr-FR" sz="1600" dirty="0" err="1" smtClean="0">
                <a:latin typeface="HelveticaNeueLT Std" panose="020B0604020202020204" pitchFamily="34" charset="0"/>
              </a:rPr>
              <a:t>cut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optimization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fr-FR" sz="1600" dirty="0">
                <a:latin typeface="HelveticaNeueLT Std" panose="020B0604020202020204" pitchFamily="34" charset="0"/>
              </a:rPr>
              <a:t>Gradient-</a:t>
            </a:r>
            <a:r>
              <a:rPr lang="fr-FR" sz="1600" dirty="0" err="1">
                <a:latin typeface="HelveticaNeueLT Std" panose="020B0604020202020204" pitchFamily="34" charset="0"/>
              </a:rPr>
              <a:t>domain</a:t>
            </a:r>
            <a:r>
              <a:rPr lang="fr-FR" sz="1600" dirty="0">
                <a:latin typeface="HelveticaNeueLT Std" panose="020B0604020202020204" pitchFamily="34" charset="0"/>
              </a:rPr>
              <a:t> </a:t>
            </a:r>
            <a:r>
              <a:rPr lang="fr-FR" sz="1600" dirty="0" smtClean="0">
                <a:latin typeface="HelveticaNeueLT Std" panose="020B0604020202020204" pitchFamily="34" charset="0"/>
              </a:rPr>
              <a:t>fusion</a:t>
            </a:r>
          </a:p>
          <a:p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85352" y="768177"/>
            <a:ext cx="10018713" cy="706395"/>
          </a:xfrm>
        </p:spPr>
        <p:txBody>
          <a:bodyPr>
            <a:normAutofit/>
          </a:bodyPr>
          <a:lstStyle/>
          <a:p>
            <a:r>
              <a:rPr lang="fr-FR" sz="3600" dirty="0" smtClean="0">
                <a:latin typeface="HelveticaNeueLT Std" panose="020B0604020202020204" pitchFamily="34" charset="0"/>
              </a:rPr>
              <a:t>Introduction</a:t>
            </a:r>
            <a:endParaRPr lang="fr-FR" dirty="0">
              <a:latin typeface="HelveticaNeueLT Std" panose="020B0604020202020204" pitchFamily="34" charset="0"/>
            </a:endParaRPr>
          </a:p>
        </p:txBody>
      </p:sp>
      <p:pic>
        <p:nvPicPr>
          <p:cNvPr id="5" name="Picture 4" descr="https://lh6.googleusercontent.com/HNiHgoBO_rniAZVyCSXVQrq_UESXVJa9-vqW4sV6_ZN03NVcVkVBeebe3pzns_Uncxr6pjcgR07VdkjntjmHf1m5cczjiZYhrkj3603n82l6xQnKDjAVDmK8SUiEXhbHsYrGqpoYh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547" y="179194"/>
            <a:ext cx="3537036" cy="64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9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599641" y="205946"/>
            <a:ext cx="10018713" cy="757881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HelveticaNeueLT Std" panose="020B0604020202020204" pitchFamily="34" charset="0"/>
              </a:rPr>
              <a:t>Photomontage framework presentation</a:t>
            </a:r>
            <a:endParaRPr lang="en-US" sz="3600" dirty="0">
              <a:latin typeface="HelveticaNeueLT Std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461471" y="4250724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HelveticaNeueLT Std" panose="020B0604020202020204" pitchFamily="34" charset="0"/>
              </a:rPr>
              <a:t>Composite</a:t>
            </a:r>
            <a:endParaRPr lang="fr-FR" dirty="0">
              <a:latin typeface="HelveticaNeueLT Std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942854" y="4250724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HelveticaNeueLT Std" panose="020B0604020202020204" pitchFamily="34" charset="0"/>
              </a:rPr>
              <a:t>Source</a:t>
            </a:r>
            <a:endParaRPr lang="fr-FR" dirty="0">
              <a:latin typeface="HelveticaNeueLT Std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517709" y="4679092"/>
            <a:ext cx="4481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>
                <a:latin typeface="HelveticaNeueLT Std" panose="020B0604020202020204" pitchFamily="34" charset="0"/>
              </a:rPr>
              <a:t>Initial images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latin typeface="HelveticaNeueLT Std" panose="020B0604020202020204" pitchFamily="34" charset="0"/>
              </a:rPr>
              <a:t>User </a:t>
            </a:r>
            <a:r>
              <a:rPr lang="fr-FR" dirty="0" err="1" smtClean="0">
                <a:latin typeface="HelveticaNeueLT Std" panose="020B0604020202020204" pitchFamily="34" charset="0"/>
              </a:rPr>
              <a:t>can</a:t>
            </a:r>
            <a:r>
              <a:rPr lang="fr-FR" dirty="0" smtClean="0">
                <a:latin typeface="HelveticaNeueLT Std" panose="020B0604020202020204" pitchFamily="34" charset="0"/>
              </a:rPr>
              <a:t> scroll </a:t>
            </a:r>
            <a:r>
              <a:rPr lang="fr-FR" dirty="0" err="1" smtClean="0">
                <a:latin typeface="HelveticaNeueLT Std" panose="020B0604020202020204" pitchFamily="34" charset="0"/>
              </a:rPr>
              <a:t>through</a:t>
            </a:r>
            <a:r>
              <a:rPr lang="fr-FR" dirty="0" smtClean="0">
                <a:latin typeface="HelveticaNeueLT Std" panose="020B0604020202020204" pitchFamily="34" charset="0"/>
              </a:rPr>
              <a:t> the source images</a:t>
            </a: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HelveticaNeueLT Std" panose="020B0604020202020204" pitchFamily="34" charset="0"/>
              </a:rPr>
              <a:t>Possibility</a:t>
            </a:r>
            <a:r>
              <a:rPr lang="fr-FR" dirty="0" smtClean="0">
                <a:latin typeface="HelveticaNeueLT Std" panose="020B0604020202020204" pitchFamily="34" charset="0"/>
              </a:rPr>
              <a:t> to select the part of the source image </a:t>
            </a:r>
            <a:r>
              <a:rPr lang="fr-FR" dirty="0" err="1" smtClean="0">
                <a:latin typeface="HelveticaNeueLT Std" panose="020B0604020202020204" pitchFamily="34" charset="0"/>
              </a:rPr>
              <a:t>he</a:t>
            </a:r>
            <a:r>
              <a:rPr lang="fr-FR" dirty="0" smtClean="0">
                <a:latin typeface="HelveticaNeueLT Std" panose="020B0604020202020204" pitchFamily="34" charset="0"/>
              </a:rPr>
              <a:t> </a:t>
            </a:r>
            <a:r>
              <a:rPr lang="fr-FR" dirty="0" err="1" smtClean="0">
                <a:latin typeface="HelveticaNeueLT Std" panose="020B0604020202020204" pitchFamily="34" charset="0"/>
              </a:rPr>
              <a:t>wants</a:t>
            </a:r>
            <a:endParaRPr lang="fr-FR" dirty="0">
              <a:latin typeface="HelveticaNeueLT Std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18649" t="23649" r="17973" b="27578"/>
          <a:stretch/>
        </p:blipFill>
        <p:spPr>
          <a:xfrm>
            <a:off x="2496064" y="963827"/>
            <a:ext cx="8043290" cy="335280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036326" y="4679092"/>
            <a:ext cx="4481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 smtClean="0">
                <a:latin typeface="HelveticaNeueLT Std" panose="020B0604020202020204" pitchFamily="34" charset="0"/>
              </a:rPr>
              <a:t>Current</a:t>
            </a:r>
            <a:r>
              <a:rPr lang="fr-FR" dirty="0" smtClean="0">
                <a:latin typeface="HelveticaNeueLT Std" panose="020B0604020202020204" pitchFamily="34" charset="0"/>
              </a:rPr>
              <a:t> photomontage </a:t>
            </a:r>
            <a:r>
              <a:rPr lang="fr-FR" dirty="0" err="1" smtClean="0">
                <a:latin typeface="HelveticaNeueLT Std" panose="020B0604020202020204" pitchFamily="34" charset="0"/>
              </a:rPr>
              <a:t>result</a:t>
            </a:r>
            <a:endParaRPr lang="fr-FR" dirty="0" smtClean="0">
              <a:latin typeface="HelveticaNeueLT Std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HelveticaNeueLT Std" panose="020B0604020202020204" pitchFamily="34" charset="0"/>
              </a:rPr>
              <a:t>Adding</a:t>
            </a:r>
            <a:r>
              <a:rPr lang="fr-FR" dirty="0" smtClean="0">
                <a:latin typeface="HelveticaNeueLT Std" panose="020B0604020202020204" pitchFamily="34" charset="0"/>
              </a:rPr>
              <a:t> </a:t>
            </a:r>
            <a:r>
              <a:rPr lang="fr-FR" dirty="0" err="1" smtClean="0">
                <a:latin typeface="HelveticaNeueLT Std" panose="020B0604020202020204" pitchFamily="34" charset="0"/>
              </a:rPr>
              <a:t>intermediate</a:t>
            </a:r>
            <a:r>
              <a:rPr lang="fr-FR" dirty="0" smtClean="0">
                <a:latin typeface="HelveticaNeueLT Std" panose="020B0604020202020204" pitchFamily="34" charset="0"/>
              </a:rPr>
              <a:t> </a:t>
            </a:r>
            <a:r>
              <a:rPr lang="fr-FR" dirty="0" err="1" smtClean="0">
                <a:latin typeface="HelveticaNeueLT Std" panose="020B0604020202020204" pitchFamily="34" charset="0"/>
              </a:rPr>
              <a:t>results</a:t>
            </a:r>
            <a:r>
              <a:rPr lang="fr-FR" dirty="0" smtClean="0">
                <a:latin typeface="HelveticaNeueLT Std" panose="020B0604020202020204" pitchFamily="34" charset="0"/>
              </a:rPr>
              <a:t> to the set of source images</a:t>
            </a: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HelveticaNeueLT Std" panose="020B0604020202020204" pitchFamily="34" charset="0"/>
              </a:rPr>
              <a:t>Selection</a:t>
            </a:r>
            <a:r>
              <a:rPr lang="fr-FR" dirty="0" smtClean="0">
                <a:latin typeface="HelveticaNeueLT Std" panose="020B0604020202020204" pitchFamily="34" charset="0"/>
              </a:rPr>
              <a:t> of </a:t>
            </a:r>
            <a:r>
              <a:rPr lang="fr-FR" dirty="0" smtClean="0">
                <a:latin typeface="HelveticaNeueLT Std" panose="020B0604020202020204" pitchFamily="34" charset="0"/>
              </a:rPr>
              <a:t>objectives</a:t>
            </a:r>
            <a:endParaRPr lang="fr-FR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60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16156" y="743466"/>
            <a:ext cx="10018713" cy="780535"/>
          </a:xfrm>
        </p:spPr>
        <p:txBody>
          <a:bodyPr/>
          <a:lstStyle/>
          <a:p>
            <a:r>
              <a:rPr lang="fr-FR" dirty="0" smtClean="0">
                <a:latin typeface="HelveticaNeueLT Std" panose="020B0604020202020204" pitchFamily="34" charset="0"/>
              </a:rPr>
              <a:t>Objectives</a:t>
            </a:r>
            <a:endParaRPr lang="fr-FR" dirty="0">
              <a:latin typeface="HelveticaNeueLT Std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04301" y="2075935"/>
            <a:ext cx="392121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HelveticaNeueLT Std" panose="020B0604020202020204" pitchFamily="34" charset="0"/>
              </a:rPr>
              <a:t>Image objective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can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be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applied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u="sng" dirty="0" err="1" smtClean="0">
                <a:latin typeface="HelveticaNeueLT Std" panose="020B0604020202020204" pitchFamily="34" charset="0"/>
              </a:rPr>
              <a:t>globally</a:t>
            </a:r>
            <a:r>
              <a:rPr lang="fr-FR" sz="1600" dirty="0" smtClean="0">
                <a:latin typeface="HelveticaNeueLT Std" panose="020B0604020202020204" pitchFamily="34" charset="0"/>
              </a:rPr>
              <a:t> to the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entire</a:t>
            </a:r>
            <a:r>
              <a:rPr lang="fr-FR" sz="1600" dirty="0" smtClean="0">
                <a:latin typeface="HelveticaNeueLT Std" panose="020B0604020202020204" pitchFamily="34" charset="0"/>
              </a:rPr>
              <a:t> image or </a:t>
            </a:r>
            <a:r>
              <a:rPr lang="fr-FR" sz="1600" u="sng" dirty="0" err="1" smtClean="0">
                <a:latin typeface="HelveticaNeueLT Std" panose="020B0604020202020204" pitchFamily="34" charset="0"/>
              </a:rPr>
              <a:t>locally</a:t>
            </a:r>
            <a:r>
              <a:rPr lang="fr-FR" sz="1600" dirty="0" smtClean="0">
                <a:latin typeface="HelveticaNeueLT Std" panose="020B0604020202020204" pitchFamily="34" charset="0"/>
              </a:rPr>
              <a:t> to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only</a:t>
            </a:r>
            <a:r>
              <a:rPr lang="fr-FR" sz="1600" dirty="0" smtClean="0">
                <a:latin typeface="HelveticaNeueLT Std" panose="020B0604020202020204" pitchFamily="34" charset="0"/>
              </a:rPr>
              <a:t> a few pixels.</a:t>
            </a:r>
          </a:p>
          <a:p>
            <a:pPr algn="just"/>
            <a:endParaRPr lang="fr-FR" sz="1600" dirty="0" smtClean="0">
              <a:latin typeface="HelveticaNeueLT Std" panose="020B0604020202020204" pitchFamily="34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fr-FR" sz="1600" dirty="0" err="1" smtClean="0">
                <a:latin typeface="HelveticaNeueLT Std" panose="020B0604020202020204" pitchFamily="34" charset="0"/>
              </a:rPr>
              <a:t>Designated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color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fr-FR" sz="1600" dirty="0" smtClean="0">
                <a:latin typeface="HelveticaNeueLT Std" panose="020B0604020202020204" pitchFamily="34" charset="0"/>
              </a:rPr>
              <a:t>Minimum/maximum :</a:t>
            </a:r>
          </a:p>
          <a:p>
            <a:pPr marL="742950" lvl="1" indent="-285750" algn="just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fr-FR" sz="1600" dirty="0" smtClean="0">
                <a:latin typeface="HelveticaNeueLT Std" panose="020B0604020202020204" pitchFamily="34" charset="0"/>
              </a:rPr>
              <a:t>Luminance</a:t>
            </a:r>
          </a:p>
          <a:p>
            <a:pPr marL="742950" lvl="1" indent="-285750" algn="just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fr-FR" sz="1600" dirty="0" err="1" smtClean="0">
                <a:latin typeface="HelveticaNeueLT Std" panose="020B0604020202020204" pitchFamily="34" charset="0"/>
              </a:rPr>
              <a:t>Contrast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pPr marL="742950" lvl="1" indent="-285750" algn="just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fr-FR" sz="1600" dirty="0" err="1" smtClean="0">
                <a:latin typeface="HelveticaNeueLT Std" panose="020B0604020202020204" pitchFamily="34" charset="0"/>
              </a:rPr>
              <a:t>Likelihood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pPr marL="742950" lvl="1" indent="-285750" algn="just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fr-FR" sz="1600" dirty="0" err="1" smtClean="0">
                <a:latin typeface="HelveticaNeueLT Std" panose="020B0604020202020204" pitchFamily="34" charset="0"/>
              </a:rPr>
              <a:t>Difference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fr-FR" sz="1600" dirty="0" err="1" smtClean="0">
                <a:latin typeface="HelveticaNeueLT Std" panose="020B0604020202020204" pitchFamily="34" charset="0"/>
              </a:rPr>
              <a:t>Designated</a:t>
            </a:r>
            <a:r>
              <a:rPr lang="fr-FR" sz="1600" dirty="0" smtClean="0">
                <a:latin typeface="HelveticaNeueLT Std" panose="020B0604020202020204" pitchFamily="34" charset="0"/>
              </a:rPr>
              <a:t> image</a:t>
            </a:r>
          </a:p>
          <a:p>
            <a:pPr algn="just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08574" y="2075935"/>
            <a:ext cx="35958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HelveticaNeueLT Std" panose="020B0604020202020204" pitchFamily="34" charset="0"/>
              </a:rPr>
              <a:t>Seam</a:t>
            </a:r>
            <a:r>
              <a:rPr lang="fr-FR" sz="1600" b="1" dirty="0" smtClean="0">
                <a:latin typeface="HelveticaNeueLT Std" panose="020B0604020202020204" pitchFamily="34" charset="0"/>
              </a:rPr>
              <a:t> objective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is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always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specified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u="sng" dirty="0" err="1" smtClean="0">
                <a:latin typeface="HelveticaNeueLT Std" panose="020B0604020202020204" pitchFamily="34" charset="0"/>
              </a:rPr>
              <a:t>globally</a:t>
            </a:r>
            <a:r>
              <a:rPr lang="fr-FR" sz="1600" dirty="0" smtClean="0">
                <a:latin typeface="HelveticaNeueLT Std" panose="020B0604020202020204" pitchFamily="34" charset="0"/>
              </a:rPr>
              <a:t>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across</a:t>
            </a:r>
            <a:r>
              <a:rPr lang="fr-FR" sz="1600" dirty="0" smtClean="0">
                <a:latin typeface="HelveticaNeueLT Std" panose="020B0604020202020204" pitchFamily="34" charset="0"/>
              </a:rPr>
              <a:t> the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entire</a:t>
            </a:r>
            <a:r>
              <a:rPr lang="fr-FR" sz="1600" dirty="0" smtClean="0">
                <a:latin typeface="HelveticaNeueLT Std" panose="020B0604020202020204" pitchFamily="34" charset="0"/>
              </a:rPr>
              <a:t> image.</a:t>
            </a:r>
          </a:p>
          <a:p>
            <a:endParaRPr lang="fr-FR" sz="1600" dirty="0">
              <a:latin typeface="HelveticaNeueLT Std" panose="020B0604020202020204" pitchFamily="34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fr-FR" sz="1600" dirty="0" err="1" smtClean="0">
                <a:latin typeface="HelveticaNeueLT Std" panose="020B0604020202020204" pitchFamily="34" charset="0"/>
              </a:rPr>
              <a:t>Colors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fr-FR" sz="1600" dirty="0" err="1" smtClean="0">
                <a:latin typeface="HelveticaNeueLT Std" panose="020B0604020202020204" pitchFamily="34" charset="0"/>
              </a:rPr>
              <a:t>Colors</a:t>
            </a:r>
            <a:r>
              <a:rPr lang="fr-FR" sz="1600" dirty="0">
                <a:latin typeface="HelveticaNeueLT Std" panose="020B0604020202020204" pitchFamily="34" charset="0"/>
              </a:rPr>
              <a:t> </a:t>
            </a:r>
            <a:r>
              <a:rPr lang="fr-FR" sz="1600" dirty="0" smtClean="0">
                <a:latin typeface="HelveticaNeueLT Std" panose="020B0604020202020204" pitchFamily="34" charset="0"/>
              </a:rPr>
              <a:t>&amp; gradients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fr-FR" sz="1600" dirty="0" err="1" smtClean="0">
                <a:latin typeface="HelveticaNeueLT Std" panose="020B0604020202020204" pitchFamily="34" charset="0"/>
              </a:rPr>
              <a:t>Colors</a:t>
            </a:r>
            <a:r>
              <a:rPr lang="fr-FR" sz="1600" dirty="0" smtClean="0">
                <a:latin typeface="HelveticaNeueLT Std" panose="020B0604020202020204" pitchFamily="34" charset="0"/>
              </a:rPr>
              <a:t> &amp; </a:t>
            </a:r>
            <a:r>
              <a:rPr lang="fr-FR" sz="1600" dirty="0" err="1" smtClean="0">
                <a:latin typeface="HelveticaNeueLT Std" panose="020B0604020202020204" pitchFamily="34" charset="0"/>
              </a:rPr>
              <a:t>edges</a:t>
            </a:r>
            <a:endParaRPr lang="fr-FR" sz="1600" dirty="0" smtClean="0">
              <a:latin typeface="HelveticaNeueLT Std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4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1440" y="780524"/>
            <a:ext cx="10018713" cy="739345"/>
          </a:xfrm>
        </p:spPr>
        <p:txBody>
          <a:bodyPr>
            <a:normAutofit/>
          </a:bodyPr>
          <a:lstStyle/>
          <a:p>
            <a:r>
              <a:rPr lang="fr-FR" dirty="0" err="1">
                <a:latin typeface="HelveticaNeueLT Std" panose="020B0604020202020204" pitchFamily="34" charset="0"/>
              </a:rPr>
              <a:t>B</a:t>
            </a:r>
            <a:r>
              <a:rPr lang="fr-FR" dirty="0" err="1" smtClean="0">
                <a:latin typeface="HelveticaNeueLT Std" panose="020B0604020202020204" pitchFamily="34" charset="0"/>
              </a:rPr>
              <a:t>rushes</a:t>
            </a:r>
            <a:endParaRPr lang="fr-FR" dirty="0">
              <a:latin typeface="HelveticaNeueLT Std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4138" y="1642980"/>
            <a:ext cx="6244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fr-FR" sz="1600" dirty="0" smtClean="0">
              <a:latin typeface="HelveticaNeueLT Std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fr-FR" sz="1600" dirty="0" smtClean="0">
              <a:latin typeface="HelveticaNeueLT Std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6515" y="3857816"/>
            <a:ext cx="62442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/>
          </a:p>
          <a:p>
            <a:endParaRPr lang="fr-FR" sz="1600" dirty="0" smtClean="0">
              <a:latin typeface="HelveticaNeueLT Std" panose="020B0604020202020204" pitchFamily="34" charset="0"/>
            </a:endParaRPr>
          </a:p>
          <a:p>
            <a:pPr algn="just"/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2879870" y="2139085"/>
            <a:ext cx="7041852" cy="2811855"/>
          </a:xfrm>
        </p:spPr>
        <p:txBody>
          <a:bodyPr anchor="t">
            <a:normAutofit lnSpcReduction="10000"/>
          </a:bodyPr>
          <a:lstStyle/>
          <a:p>
            <a:r>
              <a:rPr lang="fr-FR" sz="1800" b="1" dirty="0">
                <a:latin typeface="HelveticaNeueLT Std" panose="020B0604020202020204" pitchFamily="34" charset="0"/>
              </a:rPr>
              <a:t>Single-image </a:t>
            </a:r>
            <a:r>
              <a:rPr lang="fr-FR" sz="1800" b="1" dirty="0" err="1">
                <a:latin typeface="HelveticaNeueLT Std" panose="020B0604020202020204" pitchFamily="34" charset="0"/>
              </a:rPr>
              <a:t>brush</a:t>
            </a:r>
            <a:r>
              <a:rPr lang="fr-FR" sz="1800" b="1" dirty="0">
                <a:latin typeface="HelveticaNeueLT Std" panose="020B0604020202020204" pitchFamily="34" charset="0"/>
              </a:rPr>
              <a:t> </a:t>
            </a:r>
            <a:r>
              <a:rPr lang="fr-FR" sz="1800" b="1" dirty="0" smtClean="0">
                <a:latin typeface="HelveticaNeueLT Std" panose="020B0604020202020204" pitchFamily="34" charset="0"/>
              </a:rPr>
              <a:t>:</a:t>
            </a:r>
          </a:p>
          <a:p>
            <a:pPr lvl="1">
              <a:buFontTx/>
              <a:buChar char="-"/>
            </a:pPr>
            <a:r>
              <a:rPr lang="fr-FR" sz="1400" dirty="0" smtClean="0">
                <a:latin typeface="HelveticaNeueLT Std" panose="020B0604020202020204" pitchFamily="34" charset="0"/>
              </a:rPr>
              <a:t>Use </a:t>
            </a:r>
            <a:r>
              <a:rPr lang="fr-FR" sz="1400" dirty="0">
                <a:latin typeface="HelveticaNeueLT Std" panose="020B0604020202020204" pitchFamily="34" charset="0"/>
              </a:rPr>
              <a:t>more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frequently</a:t>
            </a:r>
            <a:endParaRPr lang="fr-FR" sz="1400" dirty="0" smtClean="0">
              <a:latin typeface="HelveticaNeueLT Std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fr-FR" sz="1400" dirty="0" err="1">
                <a:latin typeface="HelveticaNeueLT Std" panose="020B0604020202020204" pitchFamily="34" charset="0"/>
              </a:rPr>
              <a:t>Between</a:t>
            </a:r>
            <a:r>
              <a:rPr lang="fr-FR" sz="1400" dirty="0">
                <a:latin typeface="HelveticaNeueLT Std" panose="020B0604020202020204" pitchFamily="34" charset="0"/>
              </a:rPr>
              <a:t> the </a:t>
            </a:r>
            <a:r>
              <a:rPr lang="fr-FR" sz="1400" dirty="0" err="1">
                <a:latin typeface="HelveticaNeueLT Std" panose="020B0604020202020204" pitchFamily="34" charset="0"/>
              </a:rPr>
              <a:t>current</a:t>
            </a:r>
            <a:r>
              <a:rPr lang="fr-FR" sz="1400" dirty="0">
                <a:latin typeface="HelveticaNeueLT Std" panose="020B0604020202020204" pitchFamily="34" charset="0"/>
              </a:rPr>
              <a:t> composite and </a:t>
            </a:r>
            <a:r>
              <a:rPr lang="fr-FR" sz="1400" dirty="0" err="1">
                <a:latin typeface="HelveticaNeueLT Std" panose="020B0604020202020204" pitchFamily="34" charset="0"/>
              </a:rPr>
              <a:t>each</a:t>
            </a:r>
            <a:r>
              <a:rPr lang="fr-FR" sz="1400" dirty="0">
                <a:latin typeface="HelveticaNeueLT Std" panose="020B0604020202020204" pitchFamily="34" charset="0"/>
              </a:rPr>
              <a:t> of the source images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independently</a:t>
            </a:r>
            <a:endParaRPr lang="fr-FR" sz="1400" dirty="0" smtClean="0">
              <a:latin typeface="HelveticaNeueLT Std" panose="020B0604020202020204" pitchFamily="34" charset="0"/>
            </a:endParaRPr>
          </a:p>
          <a:p>
            <a:pPr marL="457200" lvl="1" indent="0">
              <a:buNone/>
            </a:pPr>
            <a:endParaRPr lang="fr-FR" sz="1400" dirty="0" smtClean="0">
              <a:latin typeface="HelveticaNeueLT Std" panose="020B0604020202020204" pitchFamily="34" charset="0"/>
            </a:endParaRPr>
          </a:p>
          <a:p>
            <a:r>
              <a:rPr lang="fr-FR" sz="1800" b="1" dirty="0">
                <a:latin typeface="HelveticaNeueLT Std" panose="020B0604020202020204" pitchFamily="34" charset="0"/>
              </a:rPr>
              <a:t>Multi-image </a:t>
            </a:r>
            <a:r>
              <a:rPr lang="fr-FR" sz="1800" b="1" dirty="0" err="1">
                <a:latin typeface="HelveticaNeueLT Std" panose="020B0604020202020204" pitchFamily="34" charset="0"/>
              </a:rPr>
              <a:t>brush</a:t>
            </a:r>
            <a:r>
              <a:rPr lang="fr-FR" sz="1800" b="1" dirty="0">
                <a:latin typeface="HelveticaNeueLT Std" panose="020B0604020202020204" pitchFamily="34" charset="0"/>
              </a:rPr>
              <a:t> </a:t>
            </a:r>
            <a:r>
              <a:rPr lang="fr-FR" sz="1800" b="1" dirty="0" smtClean="0">
                <a:latin typeface="HelveticaNeueLT Std" panose="020B0604020202020204" pitchFamily="34" charset="0"/>
              </a:rPr>
              <a:t>:</a:t>
            </a:r>
            <a:endParaRPr lang="fr-FR" sz="1800" b="1" dirty="0">
              <a:latin typeface="HelveticaNeueLT Std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sz="1400" dirty="0">
                <a:latin typeface="HelveticaNeueLT Std" panose="020B0604020202020204" pitchFamily="34" charset="0"/>
              </a:rPr>
              <a:t>All source images are fused together to obtain best locally and globally result.</a:t>
            </a:r>
          </a:p>
          <a:p>
            <a:pPr lvl="1">
              <a:buFontTx/>
              <a:buChar char="-"/>
            </a:pPr>
            <a:r>
              <a:rPr lang="en-US" sz="1400" dirty="0">
                <a:latin typeface="HelveticaNeueLT Std" panose="020B0604020202020204" pitchFamily="34" charset="0"/>
              </a:rPr>
              <a:t>This operation can take significant </a:t>
            </a:r>
            <a:r>
              <a:rPr lang="en-US" sz="1400" dirty="0" smtClean="0">
                <a:latin typeface="HelveticaNeueLT Std" panose="020B0604020202020204" pitchFamily="34" charset="0"/>
              </a:rPr>
              <a:t>time</a:t>
            </a:r>
            <a:endParaRPr lang="fr-FR" sz="1800" dirty="0">
              <a:latin typeface="HelveticaNeueLT Std" panose="020B0604020202020204" pitchFamily="34" charset="0"/>
            </a:endParaRPr>
          </a:p>
          <a:p>
            <a:pPr lvl="1">
              <a:buFontTx/>
              <a:buChar char="-"/>
            </a:pPr>
            <a:endParaRPr lang="fr-FR" sz="1400" dirty="0" smtClean="0">
              <a:latin typeface="HelveticaNeueLT Std" panose="020B0604020202020204" pitchFamily="34" charset="0"/>
            </a:endParaRPr>
          </a:p>
          <a:p>
            <a:pPr lvl="1">
              <a:buFontTx/>
              <a:buChar char="-"/>
            </a:pPr>
            <a:endParaRPr lang="fr-FR" sz="1400" dirty="0" smtClean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57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595182"/>
            <a:ext cx="10018713" cy="1126525"/>
          </a:xfrm>
        </p:spPr>
        <p:txBody>
          <a:bodyPr/>
          <a:lstStyle/>
          <a:p>
            <a:r>
              <a:rPr lang="fr-FR" dirty="0" err="1" smtClean="0">
                <a:latin typeface="HelveticaNeueLT Std" panose="020B0604020202020204" pitchFamily="34" charset="0"/>
              </a:rPr>
              <a:t>Algorithms</a:t>
            </a:r>
            <a:r>
              <a:rPr lang="fr-FR" dirty="0" smtClean="0"/>
              <a:t> use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72739" y="2304534"/>
            <a:ext cx="7041852" cy="2580504"/>
          </a:xfrm>
        </p:spPr>
        <p:txBody>
          <a:bodyPr anchor="t">
            <a:normAutofit/>
          </a:bodyPr>
          <a:lstStyle/>
          <a:p>
            <a:r>
              <a:rPr lang="fr-FR" sz="1800" b="1" dirty="0" smtClean="0">
                <a:latin typeface="HelveticaNeueLT Std" panose="020B0604020202020204" pitchFamily="34" charset="0"/>
              </a:rPr>
              <a:t>Graph-</a:t>
            </a:r>
            <a:r>
              <a:rPr lang="fr-FR" sz="1800" b="1" dirty="0" err="1" smtClean="0">
                <a:latin typeface="HelveticaNeueLT Std" panose="020B0604020202020204" pitchFamily="34" charset="0"/>
              </a:rPr>
              <a:t>cut</a:t>
            </a:r>
            <a:r>
              <a:rPr lang="fr-FR" sz="1800" b="1" dirty="0" smtClean="0">
                <a:latin typeface="HelveticaNeueLT Std" panose="020B0604020202020204" pitchFamily="34" charset="0"/>
              </a:rPr>
              <a:t> </a:t>
            </a:r>
            <a:r>
              <a:rPr lang="fr-FR" sz="1800" b="1" dirty="0" err="1" smtClean="0">
                <a:latin typeface="HelveticaNeueLT Std" panose="020B0604020202020204" pitchFamily="34" charset="0"/>
              </a:rPr>
              <a:t>optimization</a:t>
            </a:r>
            <a:r>
              <a:rPr lang="fr-FR" sz="1800" dirty="0" smtClean="0">
                <a:latin typeface="HelveticaNeueLT Std" panose="020B0604020202020204" pitchFamily="34" charset="0"/>
              </a:rPr>
              <a:t>, </a:t>
            </a:r>
            <a:r>
              <a:rPr lang="fr-FR" sz="1800" dirty="0" err="1" smtClean="0">
                <a:latin typeface="HelveticaNeueLT Std" panose="020B0604020202020204" pitchFamily="34" charset="0"/>
              </a:rPr>
              <a:t>Boykov</a:t>
            </a:r>
            <a:r>
              <a:rPr lang="fr-FR" sz="1800" dirty="0" smtClean="0">
                <a:latin typeface="HelveticaNeueLT Std" panose="020B0604020202020204" pitchFamily="34" charset="0"/>
              </a:rPr>
              <a:t> </a:t>
            </a:r>
            <a:r>
              <a:rPr lang="fr-FR" sz="1800" dirty="0">
                <a:latin typeface="HelveticaNeueLT Std" panose="020B0604020202020204" pitchFamily="34" charset="0"/>
              </a:rPr>
              <a:t>et. a</a:t>
            </a:r>
            <a:r>
              <a:rPr lang="fr-FR" sz="1800" dirty="0" smtClean="0">
                <a:latin typeface="HelveticaNeueLT Std" panose="020B0604020202020204" pitchFamily="34" charset="0"/>
              </a:rPr>
              <a:t>l [2001]</a:t>
            </a:r>
          </a:p>
          <a:p>
            <a:pPr lvl="1">
              <a:buFontTx/>
              <a:buChar char="-"/>
            </a:pPr>
            <a:r>
              <a:rPr lang="fr-FR" sz="1400" dirty="0" err="1" smtClean="0">
                <a:latin typeface="HelveticaNeueLT Std" panose="020B0604020202020204" pitchFamily="34" charset="0"/>
              </a:rPr>
              <a:t>Find</a:t>
            </a:r>
            <a:r>
              <a:rPr lang="fr-FR" sz="1400" dirty="0" smtClean="0">
                <a:latin typeface="HelveticaNeueLT Std" panose="020B0604020202020204" pitchFamily="34" charset="0"/>
              </a:rPr>
              <a:t> the best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seam</a:t>
            </a:r>
            <a:endParaRPr lang="fr-FR" sz="1400" dirty="0" smtClean="0">
              <a:latin typeface="HelveticaNeueLT Std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fr-FR" sz="1400" dirty="0" smtClean="0">
                <a:latin typeface="HelveticaNeueLT Std" panose="020B0604020202020204" pitchFamily="34" charset="0"/>
              </a:rPr>
              <a:t>But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artifacts</a:t>
            </a:r>
            <a:r>
              <a:rPr lang="fr-FR" sz="1400" dirty="0" smtClean="0">
                <a:latin typeface="HelveticaNeueLT Std" panose="020B0604020202020204" pitchFamily="34" charset="0"/>
              </a:rPr>
              <a:t>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may</a:t>
            </a:r>
            <a:r>
              <a:rPr lang="fr-FR" sz="1400" dirty="0" smtClean="0">
                <a:latin typeface="HelveticaNeueLT Std" panose="020B0604020202020204" pitchFamily="34" charset="0"/>
              </a:rPr>
              <a:t>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still</a:t>
            </a:r>
            <a:r>
              <a:rPr lang="fr-FR" sz="1400" dirty="0" smtClean="0">
                <a:latin typeface="HelveticaNeueLT Std" panose="020B0604020202020204" pitchFamily="34" charset="0"/>
              </a:rPr>
              <a:t>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exist</a:t>
            </a:r>
            <a:endParaRPr lang="fr-FR" sz="1400" dirty="0" smtClean="0">
              <a:latin typeface="HelveticaNeueLT Std" panose="020B0604020202020204" pitchFamily="34" charset="0"/>
            </a:endParaRPr>
          </a:p>
          <a:p>
            <a:r>
              <a:rPr lang="fr-FR" sz="1800" b="1" dirty="0" smtClean="0">
                <a:latin typeface="HelveticaNeueLT Std" panose="020B0604020202020204" pitchFamily="34" charset="0"/>
              </a:rPr>
              <a:t>Gradient-</a:t>
            </a:r>
            <a:r>
              <a:rPr lang="fr-FR" sz="1800" b="1" dirty="0" err="1" smtClean="0">
                <a:latin typeface="HelveticaNeueLT Std" panose="020B0604020202020204" pitchFamily="34" charset="0"/>
              </a:rPr>
              <a:t>domain</a:t>
            </a:r>
            <a:r>
              <a:rPr lang="fr-FR" sz="1800" b="1" dirty="0" smtClean="0">
                <a:latin typeface="HelveticaNeueLT Std" panose="020B0604020202020204" pitchFamily="34" charset="0"/>
              </a:rPr>
              <a:t> fusion</a:t>
            </a:r>
            <a:r>
              <a:rPr lang="fr-FR" sz="1800" dirty="0" smtClean="0">
                <a:latin typeface="HelveticaNeueLT Std" panose="020B0604020202020204" pitchFamily="34" charset="0"/>
              </a:rPr>
              <a:t>, </a:t>
            </a:r>
            <a:r>
              <a:rPr lang="fr-FR" sz="1800" dirty="0" err="1">
                <a:latin typeface="HelveticaNeueLT Std" panose="020B0604020202020204" pitchFamily="34" charset="0"/>
              </a:rPr>
              <a:t>Fattal</a:t>
            </a:r>
            <a:r>
              <a:rPr lang="fr-FR" sz="1800" dirty="0">
                <a:latin typeface="HelveticaNeueLT Std" panose="020B0604020202020204" pitchFamily="34" charset="0"/>
              </a:rPr>
              <a:t> et. </a:t>
            </a:r>
            <a:r>
              <a:rPr lang="fr-FR" sz="1800" dirty="0" smtClean="0">
                <a:latin typeface="HelveticaNeueLT Std" panose="020B0604020202020204" pitchFamily="34" charset="0"/>
              </a:rPr>
              <a:t>al [2002]</a:t>
            </a:r>
          </a:p>
          <a:p>
            <a:pPr lvl="1">
              <a:buFontTx/>
              <a:buChar char="-"/>
            </a:pPr>
            <a:r>
              <a:rPr lang="fr-FR" sz="1400" dirty="0" smtClean="0">
                <a:latin typeface="HelveticaNeueLT Std" panose="020B0604020202020204" pitchFamily="34" charset="0"/>
              </a:rPr>
              <a:t>Use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color</a:t>
            </a:r>
            <a:r>
              <a:rPr lang="fr-FR" sz="1400" dirty="0" smtClean="0">
                <a:latin typeface="HelveticaNeueLT Std" panose="020B0604020202020204" pitchFamily="34" charset="0"/>
              </a:rPr>
              <a:t> gradients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rather</a:t>
            </a:r>
            <a:r>
              <a:rPr lang="fr-FR" sz="1400" dirty="0" smtClean="0">
                <a:latin typeface="HelveticaNeueLT Std" panose="020B0604020202020204" pitchFamily="34" charset="0"/>
              </a:rPr>
              <a:t>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than</a:t>
            </a:r>
            <a:r>
              <a:rPr lang="fr-FR" sz="1400" dirty="0" smtClean="0">
                <a:latin typeface="HelveticaNeueLT Std" panose="020B0604020202020204" pitchFamily="34" charset="0"/>
              </a:rPr>
              <a:t> sources of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color</a:t>
            </a:r>
            <a:endParaRPr lang="fr-FR" sz="1400" dirty="0" smtClean="0">
              <a:latin typeface="HelveticaNeueLT Std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fr-FR" sz="1400" dirty="0" err="1" smtClean="0">
                <a:latin typeface="HelveticaNeueLT Std" panose="020B0604020202020204" pitchFamily="34" charset="0"/>
              </a:rPr>
              <a:t>Smooth</a:t>
            </a:r>
            <a:r>
              <a:rPr lang="fr-FR" sz="1400" dirty="0" smtClean="0">
                <a:latin typeface="HelveticaNeueLT Std" panose="020B0604020202020204" pitchFamily="34" charset="0"/>
              </a:rPr>
              <a:t> out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color</a:t>
            </a:r>
            <a:r>
              <a:rPr lang="fr-FR" sz="1400" dirty="0" smtClean="0">
                <a:latin typeface="HelveticaNeueLT Std" panose="020B0604020202020204" pitchFamily="34" charset="0"/>
              </a:rPr>
              <a:t>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differences</a:t>
            </a:r>
            <a:r>
              <a:rPr lang="fr-FR" sz="1400" dirty="0" smtClean="0">
                <a:latin typeface="HelveticaNeueLT Std" panose="020B0604020202020204" pitchFamily="34" charset="0"/>
              </a:rPr>
              <a:t>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between</a:t>
            </a:r>
            <a:r>
              <a:rPr lang="fr-FR" sz="1400" dirty="0" smtClean="0">
                <a:latin typeface="HelveticaNeueLT Std" panose="020B0604020202020204" pitchFamily="34" charset="0"/>
              </a:rPr>
              <a:t>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juxtaposed</a:t>
            </a:r>
            <a:r>
              <a:rPr lang="fr-FR" sz="1400" dirty="0" smtClean="0">
                <a:latin typeface="HelveticaNeueLT Std" panose="020B0604020202020204" pitchFamily="34" charset="0"/>
              </a:rPr>
              <a:t> image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regions</a:t>
            </a:r>
            <a:endParaRPr lang="fr-FR" sz="1400" dirty="0" smtClean="0">
              <a:latin typeface="HelveticaNeueLT Std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fr-FR" sz="1400" dirty="0" smtClean="0">
                <a:latin typeface="HelveticaNeueLT Std" panose="020B0604020202020204" pitchFamily="34" charset="0"/>
              </a:rPr>
              <a:t>Use </a:t>
            </a:r>
            <a:r>
              <a:rPr lang="fr-FR" sz="1400" b="1" dirty="0" err="1" smtClean="0">
                <a:latin typeface="HelveticaNeueLT Std" panose="020B0604020202020204" pitchFamily="34" charset="0"/>
              </a:rPr>
              <a:t>discretisation</a:t>
            </a:r>
            <a:r>
              <a:rPr lang="fr-FR" sz="1400" b="1" dirty="0" smtClean="0">
                <a:latin typeface="HelveticaNeueLT Std" panose="020B0604020202020204" pitchFamily="34" charset="0"/>
              </a:rPr>
              <a:t> of the Poisson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equation</a:t>
            </a:r>
            <a:r>
              <a:rPr lang="fr-FR" sz="1400" dirty="0" smtClean="0">
                <a:latin typeface="HelveticaNeueLT Std" panose="020B0604020202020204" pitchFamily="34" charset="0"/>
              </a:rPr>
              <a:t> to </a:t>
            </a:r>
            <a:r>
              <a:rPr lang="fr-FR" sz="1400" dirty="0" err="1" smtClean="0">
                <a:latin typeface="HelveticaNeueLT Std" panose="020B0604020202020204" pitchFamily="34" charset="0"/>
              </a:rPr>
              <a:t>make</a:t>
            </a:r>
            <a:r>
              <a:rPr lang="fr-FR" sz="1400" dirty="0" smtClean="0">
                <a:latin typeface="HelveticaNeueLT Std" panose="020B0604020202020204" pitchFamily="34" charset="0"/>
              </a:rPr>
              <a:t> best-fit image</a:t>
            </a:r>
          </a:p>
          <a:p>
            <a:pPr lvl="1">
              <a:buFontTx/>
              <a:buChar char="-"/>
            </a:pPr>
            <a:endParaRPr lang="fr-FR" sz="1400" dirty="0" smtClean="0">
              <a:latin typeface="HelveticaNeueLT Std" panose="020B0604020202020204" pitchFamily="34" charset="0"/>
            </a:endParaRPr>
          </a:p>
          <a:p>
            <a:pPr lvl="1">
              <a:buFontTx/>
              <a:buChar char="-"/>
            </a:pPr>
            <a:endParaRPr lang="fr-FR" sz="1400" dirty="0" smtClean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2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84438"/>
            <a:ext cx="10018713" cy="764059"/>
          </a:xfrm>
        </p:spPr>
        <p:txBody>
          <a:bodyPr/>
          <a:lstStyle/>
          <a:p>
            <a:r>
              <a:rPr lang="fr-FR" dirty="0" err="1" smtClean="0"/>
              <a:t>Differents</a:t>
            </a:r>
            <a:r>
              <a:rPr lang="fr-FR" dirty="0" smtClean="0"/>
              <a:t> applications &amp; </a:t>
            </a:r>
            <a:r>
              <a:rPr lang="fr-FR" dirty="0" err="1" smtClean="0"/>
              <a:t>results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75" y="2226144"/>
            <a:ext cx="4494903" cy="33351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4" y="992861"/>
            <a:ext cx="1843380" cy="27755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276" y="992861"/>
            <a:ext cx="1815389" cy="27565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4" y="3893737"/>
            <a:ext cx="1843380" cy="279579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276" y="3893737"/>
            <a:ext cx="1815389" cy="275420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138375" y="1310808"/>
            <a:ext cx="4494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latin typeface="HelveticaNeueLT Std" panose="020B0604020202020204" pitchFamily="34" charset="0"/>
              </a:rPr>
              <a:t>Selective</a:t>
            </a:r>
            <a:r>
              <a:rPr lang="fr-FR" sz="2400" b="1" dirty="0" smtClean="0">
                <a:latin typeface="HelveticaNeueLT Std" panose="020B0604020202020204" pitchFamily="34" charset="0"/>
              </a:rPr>
              <a:t> Composites</a:t>
            </a:r>
            <a:endParaRPr lang="fr-FR" sz="2400" b="1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04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7751" y="413951"/>
            <a:ext cx="10018713" cy="574589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latin typeface="HelveticaNeueLT Std" panose="020B0604020202020204" pitchFamily="34" charset="0"/>
              </a:rPr>
              <a:t>Extended </a:t>
            </a:r>
            <a:r>
              <a:rPr lang="fr-FR" sz="2400" b="1" dirty="0" err="1" smtClean="0">
                <a:latin typeface="HelveticaNeueLT Std" panose="020B0604020202020204" pitchFamily="34" charset="0"/>
              </a:rPr>
              <a:t>depth</a:t>
            </a:r>
            <a:r>
              <a:rPr lang="fr-FR" sz="2400" b="1" dirty="0" smtClean="0">
                <a:latin typeface="HelveticaNeueLT Std" panose="020B0604020202020204" pitchFamily="34" charset="0"/>
              </a:rPr>
              <a:t> of </a:t>
            </a:r>
            <a:r>
              <a:rPr lang="fr-FR" sz="2400" b="1" dirty="0" err="1" smtClean="0">
                <a:latin typeface="HelveticaNeueLT Std" panose="020B0604020202020204" pitchFamily="34" charset="0"/>
              </a:rPr>
              <a:t>field</a:t>
            </a:r>
            <a:endParaRPr lang="fr-FR" sz="2400" b="1" dirty="0">
              <a:latin typeface="HelveticaNeueLT Std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51" y="1401245"/>
            <a:ext cx="10201367" cy="40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4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7751" y="413951"/>
            <a:ext cx="10018713" cy="574589"/>
          </a:xfrm>
        </p:spPr>
        <p:txBody>
          <a:bodyPr>
            <a:normAutofit/>
          </a:bodyPr>
          <a:lstStyle/>
          <a:p>
            <a:r>
              <a:rPr lang="fr-FR" sz="2400" b="1" dirty="0" err="1" smtClean="0">
                <a:latin typeface="HelveticaNeueLT Std" panose="020B0604020202020204" pitchFamily="34" charset="0"/>
              </a:rPr>
              <a:t>Relighting</a:t>
            </a:r>
            <a:endParaRPr lang="fr-FR" sz="2400" b="1" dirty="0">
              <a:latin typeface="HelveticaNeueLT Std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87" y="988540"/>
            <a:ext cx="5011440" cy="57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0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224</TotalTime>
  <Words>372</Words>
  <Application>Microsoft Office PowerPoint</Application>
  <PresentationFormat>Grand écran</PresentationFormat>
  <Paragraphs>78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Corbel</vt:lpstr>
      <vt:lpstr>HelveticaNeueLT Std</vt:lpstr>
      <vt:lpstr>Parallaxe</vt:lpstr>
      <vt:lpstr>Interactive Digital Photomontage</vt:lpstr>
      <vt:lpstr>Introduction</vt:lpstr>
      <vt:lpstr>Photomontage framework presentation</vt:lpstr>
      <vt:lpstr>Objectives</vt:lpstr>
      <vt:lpstr>Brushes</vt:lpstr>
      <vt:lpstr>Algorithms use</vt:lpstr>
      <vt:lpstr>Differents applications &amp; results</vt:lpstr>
      <vt:lpstr>Extended depth of field</vt:lpstr>
      <vt:lpstr>Relighting</vt:lpstr>
      <vt:lpstr>Stroboscopic visualization of movement Clean-plate production</vt:lpstr>
      <vt:lpstr>Panoramic stitching</vt:lpstr>
      <vt:lpstr>Conclusions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 Wolski</dc:creator>
  <cp:lastModifiedBy>Axel Wolski</cp:lastModifiedBy>
  <cp:revision>23</cp:revision>
  <dcterms:created xsi:type="dcterms:W3CDTF">2017-11-16T13:44:09Z</dcterms:created>
  <dcterms:modified xsi:type="dcterms:W3CDTF">2017-11-16T17:37:31Z</dcterms:modified>
</cp:coreProperties>
</file>